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53D83C-6E82-4DF0-A715-52D34858306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2CBA56-F02D-4063-9E52-7842B8B484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rgbClr val="C00000"/>
                </a:solidFill>
              </a:rPr>
              <a:t>SAMKHYA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002060"/>
                </a:solidFill>
              </a:rPr>
              <a:t>SHORTS QUESTION &amp; ANSWER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pholo\Documents\the p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8600"/>
            <a:ext cx="74676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rgbClr val="C00000"/>
                </a:solidFill>
              </a:rPr>
              <a:t>THANK YOU </a:t>
            </a:r>
            <a:endParaRPr lang="en-US" sz="6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১৩।সাংখ্য মতে প্রকৃতি কী?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543800" cy="4191000"/>
          </a:xfrm>
        </p:spPr>
        <p:txBody>
          <a:bodyPr>
            <a:normAutofit/>
          </a:bodyPr>
          <a:lstStyle/>
          <a:p>
            <a:r>
              <a:rPr lang="bn-IN" sz="3200" b="1" dirty="0" smtClean="0"/>
              <a:t>সাংখ্য দর্শনের মূল তত্ত্ব দুটি- পুরুষ ও প্রকৃতি। প্রকৃতি জগতের কারণ। </a:t>
            </a:r>
            <a:r>
              <a:rPr lang="bn-IN" sz="3200" b="1" dirty="0" smtClean="0">
                <a:solidFill>
                  <a:srgbClr val="C00000"/>
                </a:solidFill>
              </a:rPr>
              <a:t>‘প্রকরোতি ইতি প্রকৃতিঃ’ </a:t>
            </a:r>
            <a:r>
              <a:rPr lang="bn-IN" sz="3200" b="1" dirty="0" smtClean="0"/>
              <a:t>যা কার্য সাধন করে কিন্তু কখন কৃত হয় না তাই হল প্রকৃতি। </a:t>
            </a:r>
            <a:r>
              <a:rPr lang="bn-IN" sz="3200" b="1" dirty="0" smtClean="0">
                <a:solidFill>
                  <a:srgbClr val="C00000"/>
                </a:solidFill>
              </a:rPr>
              <a:t>সাংখ্য মতে প্রকৃতিই জগৎ রূপে পরিনত হয়।</a:t>
            </a:r>
            <a:r>
              <a:rPr lang="bn-IN" sz="3200" b="1" dirty="0" smtClean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95400"/>
          </a:xfrm>
        </p:spPr>
        <p:txBody>
          <a:bodyPr>
            <a:normAutofit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১৪।সাংখ্য মতে প্রকৃতির গুণ গুলি কী কী?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0"/>
            <a:ext cx="6705600" cy="4175125"/>
          </a:xfrm>
        </p:spPr>
        <p:txBody>
          <a:bodyPr>
            <a:normAutofit/>
          </a:bodyPr>
          <a:lstStyle/>
          <a:p>
            <a:r>
              <a:rPr lang="bn-IN" sz="3600" b="1" dirty="0" smtClean="0"/>
              <a:t>সাংখ্য মতে প্রকৃতির গুণ গুলি </a:t>
            </a:r>
            <a:r>
              <a:rPr lang="bn-IN" sz="3600" b="1" dirty="0" smtClean="0">
                <a:solidFill>
                  <a:srgbClr val="FF0000"/>
                </a:solidFill>
              </a:rPr>
              <a:t>তিনটি- সত্ত্ব, রজঃ ও তমঃ</a:t>
            </a:r>
            <a:r>
              <a:rPr lang="bn-IN" sz="3600" b="1" dirty="0" smtClean="0"/>
              <a:t>।  সত্ত্ব গুণ লঘু ও প্রকাশক, রজঃ গুণ চঞ্চল ও প্রেরণাদায়ক, তমঃ</a:t>
            </a:r>
            <a:r>
              <a:rPr lang="en-US" sz="3600" b="1" dirty="0" smtClean="0"/>
              <a:t> </a:t>
            </a:r>
            <a:r>
              <a:rPr lang="bn-IN" sz="3600" b="1" dirty="0" smtClean="0"/>
              <a:t>গুণ গুরু ও  আবরক।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১৫।সাংখ্য মতে প্রকৃতির সরূপ পরিণাম কী?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54162"/>
            <a:ext cx="6934200" cy="4525963"/>
          </a:xfrm>
        </p:spPr>
        <p:txBody>
          <a:bodyPr/>
          <a:lstStyle/>
          <a:p>
            <a:pPr algn="just"/>
            <a:r>
              <a:rPr lang="bn-IN" b="1" dirty="0" smtClean="0"/>
              <a:t>সাংখ্য দর্শনে দুপ্রকার পরিণাম স্বীকৃত হয়েছে; </a:t>
            </a:r>
            <a:r>
              <a:rPr lang="bn-IN" b="1" dirty="0" smtClean="0">
                <a:solidFill>
                  <a:srgbClr val="C00000"/>
                </a:solidFill>
              </a:rPr>
              <a:t>সদৃশ বা সরূপ পরিণাম ও বিসদৃশ বা বিরূপ পরিণাম ।</a:t>
            </a:r>
            <a:r>
              <a:rPr lang="bn-IN" b="1" dirty="0" smtClean="0"/>
              <a:t> প্রলয়কালে গুণত্রয়ের সদৃশ বা সরূপ পরিণাম হয়, অর্থাৎ</a:t>
            </a:r>
            <a:r>
              <a:rPr lang="en-US" b="1" dirty="0" smtClean="0"/>
              <a:t> </a:t>
            </a:r>
            <a:r>
              <a:rPr lang="bn-IN" b="1" dirty="0" smtClean="0"/>
              <a:t>সত্ত্ব সত্ত্বতে, রজঃ রজতে ও তমঃ তমতে পরিণাম প্রাপ্ত হয়।এই অবস্থায় গুণ কিছু উৎপন্ন করতে পারে না।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১৬।সাংখ্য মতে প্রকৃতির বিরূপ পরিণাম কী?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54162"/>
            <a:ext cx="8229600" cy="4525963"/>
          </a:xfrm>
        </p:spPr>
        <p:txBody>
          <a:bodyPr/>
          <a:lstStyle/>
          <a:p>
            <a:pPr algn="just"/>
            <a:r>
              <a:rPr lang="bn-IN" b="1" dirty="0" smtClean="0"/>
              <a:t>সাংখ্য দর্শনে দুপ্রকার পরিণাম স্বীকৃত হয়েছে; সদৃশ বা সরূপ পরিণাম ও বিসদৃশ বা বিরূপ পরিণাম । সৃষ্টিকালে অর্থাৎ </a:t>
            </a:r>
            <a:r>
              <a:rPr lang="bn-IN" b="1" dirty="0" smtClean="0">
                <a:solidFill>
                  <a:srgbClr val="C00000"/>
                </a:solidFill>
              </a:rPr>
              <a:t>প্রকৃতি ও পুরুষের সংযোগ কালে গুণত্রয় পরস্পরের সহযোগিতায় বিরূপ পরিণাম প্রাপ্ত হয়। </a:t>
            </a:r>
            <a:r>
              <a:rPr lang="bn-IN" b="1" dirty="0" smtClean="0"/>
              <a:t>এই অবস্থায় গুণগুলির পারস্পরিক সংমিশ্রন ঘটতে থাকে এবং প্রকৃতি হতে মহৎতাদি ক্রমে জগতের</a:t>
            </a:r>
            <a:r>
              <a:rPr lang="bn-IN" b="1" dirty="0" smtClean="0">
                <a:solidFill>
                  <a:srgbClr val="C00000"/>
                </a:solidFill>
              </a:rPr>
              <a:t> পরিণাম শুরু হয়।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১৭।সাংখ্য মতে প্রকৃতির অস্তিত্বের সপক্ষে দুটি যুক্তি লেখ।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6934200" cy="4098925"/>
          </a:xfrm>
        </p:spPr>
        <p:txBody>
          <a:bodyPr/>
          <a:lstStyle/>
          <a:p>
            <a:r>
              <a:rPr lang="bn-IN" b="1" dirty="0" smtClean="0"/>
              <a:t>ঈশেরকৃষ্ণ</a:t>
            </a:r>
            <a:r>
              <a:rPr lang="bn-IN" dirty="0" smtClean="0"/>
              <a:t> </a:t>
            </a:r>
            <a:r>
              <a:rPr lang="bn-IN" b="1" dirty="0" smtClean="0"/>
              <a:t>প্রকৃতির অস্তিত্বের সপক্ষে পাঁচটি যুক্তি উল্লেখ করেছেন, যা হল –</a:t>
            </a:r>
          </a:p>
          <a:p>
            <a:pPr lvl="2"/>
            <a:r>
              <a:rPr lang="bn-IN" b="1" dirty="0" smtClean="0">
                <a:solidFill>
                  <a:srgbClr val="C00000"/>
                </a:solidFill>
              </a:rPr>
              <a:t>ভেদানাং পরিমাণাৎ</a:t>
            </a:r>
          </a:p>
          <a:p>
            <a:pPr lvl="2"/>
            <a:r>
              <a:rPr lang="bn-IN" b="1" dirty="0" smtClean="0">
                <a:solidFill>
                  <a:srgbClr val="C00000"/>
                </a:solidFill>
              </a:rPr>
              <a:t>সমন্বয়াৎ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2"/>
            <a:r>
              <a:rPr lang="bn-IN" b="1" dirty="0" smtClean="0">
                <a:solidFill>
                  <a:srgbClr val="C00000"/>
                </a:solidFill>
              </a:rPr>
              <a:t>শক্তিতঃ প্রবৃত্তেঃ</a:t>
            </a:r>
          </a:p>
          <a:p>
            <a:pPr lvl="2"/>
            <a:r>
              <a:rPr lang="bn-IN" b="1" dirty="0" smtClean="0">
                <a:solidFill>
                  <a:srgbClr val="C00000"/>
                </a:solidFill>
              </a:rPr>
              <a:t>কারণকার্য বিভাগাৎ</a:t>
            </a:r>
          </a:p>
          <a:p>
            <a:pPr lvl="2"/>
            <a:r>
              <a:rPr lang="bn-IN" b="1" dirty="0" smtClean="0">
                <a:solidFill>
                  <a:srgbClr val="C00000"/>
                </a:solidFill>
              </a:rPr>
              <a:t>বৈশ্বরূপ্যস্য অবিভাগাৎ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১৮।সাংখ্য মতে পুরুষ কী?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5000"/>
            <a:ext cx="7239000" cy="4175125"/>
          </a:xfrm>
        </p:spPr>
        <p:txBody>
          <a:bodyPr/>
          <a:lstStyle/>
          <a:p>
            <a:pPr algn="just"/>
            <a:r>
              <a:rPr lang="bn-IN" sz="3600" b="1" dirty="0" smtClean="0"/>
              <a:t>সাংখ্যদর্শনে </a:t>
            </a:r>
            <a:r>
              <a:rPr lang="bn-IN" sz="3600" b="1" dirty="0" smtClean="0">
                <a:solidFill>
                  <a:srgbClr val="C00000"/>
                </a:solidFill>
              </a:rPr>
              <a:t>আত্মাকেই </a:t>
            </a:r>
            <a:r>
              <a:rPr lang="bn-IN" sz="3600" b="1" dirty="0" smtClean="0"/>
              <a:t>পুরুষ বলা হয়। আত্মা চৈতন্য স্বরূপ, স্বপ্রকাশ। পুরুষ নিত্য, কোন কিছুর কারণ নয়, কোন কিছুর পরিণামও নয়। এই পুরুষ নিষ্ক্রিয় ও সংখ্যায় বহু।  </a:t>
            </a:r>
            <a:endParaRPr lang="en-US" sz="36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১৯।সাংখ্য মতে প্রকৃতি-বিকৃতি তত্ত্ব গুলি কী কী?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5000"/>
            <a:ext cx="7315200" cy="4221163"/>
          </a:xfrm>
        </p:spPr>
        <p:txBody>
          <a:bodyPr/>
          <a:lstStyle/>
          <a:p>
            <a:pPr algn="just"/>
            <a:r>
              <a:rPr lang="bn-IN" b="1" dirty="0" smtClean="0"/>
              <a:t>সাংখ্য মতে প্রকৃতি-বিকৃতি তত্ত্ব গুলি হল </a:t>
            </a:r>
            <a:r>
              <a:rPr lang="bn-IN" b="1" dirty="0" smtClean="0">
                <a:solidFill>
                  <a:srgbClr val="C00000"/>
                </a:solidFill>
              </a:rPr>
              <a:t>৭ টি। </a:t>
            </a:r>
            <a:r>
              <a:rPr lang="bn-IN" b="1" dirty="0" smtClean="0"/>
              <a:t>যা হল </a:t>
            </a:r>
            <a:r>
              <a:rPr lang="bn-IN" b="1" dirty="0" smtClean="0">
                <a:solidFill>
                  <a:srgbClr val="C00000"/>
                </a:solidFill>
              </a:rPr>
              <a:t>–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just"/>
            <a:endParaRPr lang="bn-IN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n-IN" b="1" dirty="0" smtClean="0">
                <a:solidFill>
                  <a:srgbClr val="C00000"/>
                </a:solidFill>
              </a:rPr>
              <a:t>     বুদ্ধি বা মহৎ,  অহংকার, ও  পঞ্চতন্মাত্র।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২০।সাংখ্য মতে কেবল বিকৃতি তত্ত্ব গুলি কী কী?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162800" cy="4251325"/>
          </a:xfrm>
        </p:spPr>
        <p:txBody>
          <a:bodyPr/>
          <a:lstStyle/>
          <a:p>
            <a:r>
              <a:rPr lang="bn-IN" b="1" dirty="0" smtClean="0"/>
              <a:t>সাংখ্য মতে</a:t>
            </a:r>
            <a:r>
              <a:rPr lang="bn-IN" b="1" dirty="0" smtClean="0">
                <a:solidFill>
                  <a:schemeClr val="tx1"/>
                </a:solidFill>
              </a:rPr>
              <a:t> কেবল </a:t>
            </a:r>
            <a:r>
              <a:rPr lang="bn-IN" b="1" dirty="0" smtClean="0"/>
              <a:t>বিকৃতি তত্ত্ব গুলি হল </a:t>
            </a:r>
            <a:r>
              <a:rPr lang="bn-IN" b="1" dirty="0" smtClean="0">
                <a:solidFill>
                  <a:srgbClr val="C00000"/>
                </a:solidFill>
              </a:rPr>
              <a:t>১৬ টি। </a:t>
            </a:r>
            <a:r>
              <a:rPr lang="bn-IN" b="1" dirty="0" smtClean="0"/>
              <a:t>যা হল </a:t>
            </a:r>
            <a:r>
              <a:rPr lang="bn-IN" b="1" dirty="0" smtClean="0">
                <a:solidFill>
                  <a:srgbClr val="C00000"/>
                </a:solidFill>
              </a:rPr>
              <a:t>– 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bn-IN" b="1" dirty="0" smtClean="0">
              <a:solidFill>
                <a:srgbClr val="C00000"/>
              </a:solidFill>
            </a:endParaRPr>
          </a:p>
          <a:p>
            <a:r>
              <a:rPr lang="bn-IN" b="1" dirty="0" smtClean="0">
                <a:solidFill>
                  <a:srgbClr val="C00000"/>
                </a:solidFill>
              </a:rPr>
              <a:t>পঞ্চজ্ঞানেন্দ্রিয়, পঞ্চকর্মেন্দ্রিয়, মন এবং পঞ্চমহাভূত।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342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SAMKHYA</vt:lpstr>
      <vt:lpstr>১৩।সাংখ্য মতে প্রকৃতি কী?</vt:lpstr>
      <vt:lpstr>১৪।সাংখ্য মতে প্রকৃতির গুণ গুলি কী কী?</vt:lpstr>
      <vt:lpstr>১৫।সাংখ্য মতে প্রকৃতির সরূপ পরিণাম কী? </vt:lpstr>
      <vt:lpstr>১৬।সাংখ্য মতে প্রকৃতির বিরূপ পরিণাম কী?  </vt:lpstr>
      <vt:lpstr>১৭।সাংখ্য মতে প্রকৃতির অস্তিত্বের সপক্ষে দুটি যুক্তি লেখ।</vt:lpstr>
      <vt:lpstr>১৮।সাংখ্য মতে পুরুষ কী?</vt:lpstr>
      <vt:lpstr>১৯।সাংখ্য মতে প্রকৃতি-বিকৃতি তত্ত্ব গুলি কী কী?  </vt:lpstr>
      <vt:lpstr>২০।সাংখ্য মতে কেবল বিকৃতি তত্ত্ব গুলি কী কী?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SAMKHYA</dc:title>
  <dc:creator>admin1</dc:creator>
  <cp:lastModifiedBy>pholo</cp:lastModifiedBy>
  <cp:revision>18</cp:revision>
  <dcterms:created xsi:type="dcterms:W3CDTF">2019-06-29T07:47:52Z</dcterms:created>
  <dcterms:modified xsi:type="dcterms:W3CDTF">2022-12-21T09:00:45Z</dcterms:modified>
</cp:coreProperties>
</file>